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8" r:id="rId2"/>
    <p:sldId id="264" r:id="rId3"/>
    <p:sldId id="270" r:id="rId4"/>
    <p:sldId id="257" r:id="rId5"/>
    <p:sldId id="259" r:id="rId6"/>
    <p:sldId id="271" r:id="rId7"/>
    <p:sldId id="265" r:id="rId8"/>
    <p:sldId id="261" r:id="rId9"/>
    <p:sldId id="260"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1" d="100"/>
          <a:sy n="91" d="100"/>
        </p:scale>
        <p:origin x="4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618CE-ADBF-4188-A2DF-6337536FB4DA}" type="datetimeFigureOut">
              <a:rPr lang="en-GB" smtClean="0"/>
              <a:t>04/02/2019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EA9DA-F2AE-445E-9750-4149F0128722}" type="slidenum">
              <a:rPr lang="en-GB" smtClean="0"/>
              <a:t>‹#›</a:t>
            </a:fld>
            <a:endParaRPr lang="en-GB"/>
          </a:p>
        </p:txBody>
      </p:sp>
    </p:spTree>
    <p:extLst>
      <p:ext uri="{BB962C8B-B14F-4D97-AF65-F5344CB8AC3E}">
        <p14:creationId xmlns:p14="http://schemas.microsoft.com/office/powerpoint/2010/main" val="2034485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34908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67248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7358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636145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7435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1131144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1333248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119822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305692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BBC8C3-B889-48BD-BF56-CF3FCC41D581}"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374330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BBC8C3-B889-48BD-BF56-CF3FCC41D581}"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9851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BBC8C3-B889-48BD-BF56-CF3FCC41D581}" type="datetimeFigureOut">
              <a:rPr lang="en-GB" smtClean="0"/>
              <a:t>04/02/2019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251226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BBC8C3-B889-48BD-BF56-CF3FCC41D581}" type="datetimeFigureOut">
              <a:rPr lang="en-GB" smtClean="0"/>
              <a:t>04/02/2019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210101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BC8C3-B889-48BD-BF56-CF3FCC41D581}" type="datetimeFigureOut">
              <a:rPr lang="en-GB" smtClean="0"/>
              <a:t>04/02/2019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166507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BBC8C3-B889-48BD-BF56-CF3FCC41D581}"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356404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1BBC8C3-B889-48BD-BF56-CF3FCC41D581}"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00320-E219-4F83-987C-4E1045AF39C3}" type="slidenum">
              <a:rPr lang="en-GB" smtClean="0"/>
              <a:t>‹#›</a:t>
            </a:fld>
            <a:endParaRPr lang="en-GB"/>
          </a:p>
        </p:txBody>
      </p:sp>
    </p:spTree>
    <p:extLst>
      <p:ext uri="{BB962C8B-B14F-4D97-AF65-F5344CB8AC3E}">
        <p14:creationId xmlns:p14="http://schemas.microsoft.com/office/powerpoint/2010/main" val="56000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BBC8C3-B889-48BD-BF56-CF3FCC41D581}" type="datetimeFigureOut">
              <a:rPr lang="en-GB" smtClean="0"/>
              <a:t>04/02/2019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000320-E219-4F83-987C-4E1045AF39C3}" type="slidenum">
              <a:rPr lang="en-GB" smtClean="0"/>
              <a:t>‹#›</a:t>
            </a:fld>
            <a:endParaRPr lang="en-GB"/>
          </a:p>
        </p:txBody>
      </p:sp>
    </p:spTree>
    <p:extLst>
      <p:ext uri="{BB962C8B-B14F-4D97-AF65-F5344CB8AC3E}">
        <p14:creationId xmlns:p14="http://schemas.microsoft.com/office/powerpoint/2010/main" val="31526301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8FB7D0-45CE-473E-97AF-995863566633}"/>
              </a:ext>
            </a:extLst>
          </p:cNvPr>
          <p:cNvSpPr>
            <a:spLocks noGrp="1"/>
          </p:cNvSpPr>
          <p:nvPr>
            <p:ph type="title"/>
          </p:nvPr>
        </p:nvSpPr>
        <p:spPr>
          <a:xfrm>
            <a:off x="424156" y="764771"/>
            <a:ext cx="8596668" cy="1320800"/>
          </a:xfrm>
        </p:spPr>
        <p:txBody>
          <a:bodyPr/>
          <a:lstStyle/>
          <a:p>
            <a:endParaRPr lang="en-GB" dirty="0"/>
          </a:p>
        </p:txBody>
      </p:sp>
      <p:pic>
        <p:nvPicPr>
          <p:cNvPr id="5" name="Content Placeholder 4">
            <a:extLst>
              <a:ext uri="{FF2B5EF4-FFF2-40B4-BE49-F238E27FC236}">
                <a16:creationId xmlns:a16="http://schemas.microsoft.com/office/drawing/2014/main" id="{828B40C9-16A3-40CF-ABDD-ADDF4A39C272}"/>
              </a:ext>
            </a:extLst>
          </p:cNvPr>
          <p:cNvPicPr>
            <a:picLocks noGrp="1" noChangeAspect="1"/>
          </p:cNvPicPr>
          <p:nvPr>
            <p:ph sz="half" idx="1"/>
          </p:nvPr>
        </p:nvPicPr>
        <p:blipFill>
          <a:blip r:embed="rId2"/>
          <a:stretch>
            <a:fillRect/>
          </a:stretch>
        </p:blipFill>
        <p:spPr>
          <a:xfrm rot="21127852">
            <a:off x="838200" y="250640"/>
            <a:ext cx="4483331" cy="6356720"/>
          </a:xfrm>
          <a:prstGeom prst="rect">
            <a:avLst/>
          </a:prstGeom>
          <a:ln>
            <a:solidFill>
              <a:schemeClr val="tx1"/>
            </a:solidFill>
          </a:ln>
          <a:effectLst>
            <a:outerShdw blurRad="50800" dist="38100" dir="2700000" algn="tl" rotWithShape="0">
              <a:prstClr val="black">
                <a:alpha val="40000"/>
              </a:prstClr>
            </a:outerShdw>
          </a:effectLst>
        </p:spPr>
      </p:pic>
      <p:sp>
        <p:nvSpPr>
          <p:cNvPr id="6" name="Content Placeholder 5">
            <a:extLst>
              <a:ext uri="{FF2B5EF4-FFF2-40B4-BE49-F238E27FC236}">
                <a16:creationId xmlns:a16="http://schemas.microsoft.com/office/drawing/2014/main" id="{100D816A-A5D9-4099-BF4D-CC0CFCF3DF2F}"/>
              </a:ext>
            </a:extLst>
          </p:cNvPr>
          <p:cNvSpPr>
            <a:spLocks noGrp="1"/>
          </p:cNvSpPr>
          <p:nvPr>
            <p:ph sz="half" idx="2"/>
          </p:nvPr>
        </p:nvSpPr>
        <p:spPr>
          <a:xfrm>
            <a:off x="5932326" y="2085571"/>
            <a:ext cx="4184034" cy="3880773"/>
          </a:xfrm>
        </p:spPr>
        <p:txBody>
          <a:bodyPr>
            <a:normAutofit fontScale="92500"/>
          </a:bodyPr>
          <a:lstStyle/>
          <a:p>
            <a:pPr marL="0" indent="0">
              <a:buNone/>
            </a:pPr>
            <a:r>
              <a:rPr lang="en-GB" sz="4800" dirty="0"/>
              <a:t>Summary of main points and differences from previous CDR process</a:t>
            </a:r>
          </a:p>
        </p:txBody>
      </p:sp>
    </p:spTree>
    <p:extLst>
      <p:ext uri="{BB962C8B-B14F-4D97-AF65-F5344CB8AC3E}">
        <p14:creationId xmlns:p14="http://schemas.microsoft.com/office/powerpoint/2010/main" val="670773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BDF8-09BD-4415-9B93-7E4D470FBC9C}"/>
              </a:ext>
            </a:extLst>
          </p:cNvPr>
          <p:cNvSpPr>
            <a:spLocks noGrp="1"/>
          </p:cNvSpPr>
          <p:nvPr>
            <p:ph type="title"/>
          </p:nvPr>
        </p:nvSpPr>
        <p:spPr/>
        <p:txBody>
          <a:bodyPr/>
          <a:lstStyle/>
          <a:p>
            <a:r>
              <a:rPr lang="en-GB" dirty="0"/>
              <a:t>CDOP Footprints</a:t>
            </a:r>
          </a:p>
        </p:txBody>
      </p:sp>
      <p:sp>
        <p:nvSpPr>
          <p:cNvPr id="3" name="Content Placeholder 2">
            <a:extLst>
              <a:ext uri="{FF2B5EF4-FFF2-40B4-BE49-F238E27FC236}">
                <a16:creationId xmlns:a16="http://schemas.microsoft.com/office/drawing/2014/main" id="{894FBC18-6EE1-4B0A-A1AE-78CD5F68D8D9}"/>
              </a:ext>
            </a:extLst>
          </p:cNvPr>
          <p:cNvSpPr>
            <a:spLocks noGrp="1"/>
          </p:cNvSpPr>
          <p:nvPr>
            <p:ph idx="1"/>
          </p:nvPr>
        </p:nvSpPr>
        <p:spPr>
          <a:xfrm>
            <a:off x="677334" y="1488613"/>
            <a:ext cx="8596668" cy="3880773"/>
          </a:xfrm>
        </p:spPr>
        <p:txBody>
          <a:bodyPr>
            <a:normAutofit/>
          </a:bodyPr>
          <a:lstStyle/>
          <a:p>
            <a:r>
              <a:rPr lang="en-GB" sz="2400" b="1" dirty="0"/>
              <a:t>CDOP footprints</a:t>
            </a:r>
            <a:r>
              <a:rPr lang="en-GB" sz="2400" dirty="0"/>
              <a:t> should be locally agreed and aligned to existing networks of NHS care and other child services, and should take account of agency and organisational boundaries </a:t>
            </a:r>
          </a:p>
          <a:p>
            <a:r>
              <a:rPr lang="en-GB" sz="2400" dirty="0"/>
              <a:t>CDOPs should typically cover a child population such that they </a:t>
            </a:r>
            <a:r>
              <a:rPr lang="en-GB" sz="2400" b="1" i="1" dirty="0"/>
              <a:t>review 60 child deaths each year</a:t>
            </a:r>
            <a:r>
              <a:rPr lang="en-GB" sz="2400" dirty="0"/>
              <a:t>. </a:t>
            </a:r>
          </a:p>
          <a:p>
            <a:r>
              <a:rPr lang="en-GB" sz="2400" dirty="0"/>
              <a:t>What are the local implications?</a:t>
            </a:r>
          </a:p>
          <a:p>
            <a:endParaRPr lang="en-GB" sz="2400" dirty="0"/>
          </a:p>
        </p:txBody>
      </p:sp>
    </p:spTree>
    <p:extLst>
      <p:ext uri="{BB962C8B-B14F-4D97-AF65-F5344CB8AC3E}">
        <p14:creationId xmlns:p14="http://schemas.microsoft.com/office/powerpoint/2010/main" val="325400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FA20-6B1C-4FF2-8E7E-76AA3BC6756C}"/>
              </a:ext>
            </a:extLst>
          </p:cNvPr>
          <p:cNvSpPr>
            <a:spLocks noGrp="1"/>
          </p:cNvSpPr>
          <p:nvPr>
            <p:ph type="title"/>
          </p:nvPr>
        </p:nvSpPr>
        <p:spPr/>
        <p:txBody>
          <a:bodyPr/>
          <a:lstStyle/>
          <a:p>
            <a:r>
              <a:rPr lang="en-GB" dirty="0"/>
              <a:t>Connections</a:t>
            </a:r>
          </a:p>
        </p:txBody>
      </p:sp>
      <p:sp>
        <p:nvSpPr>
          <p:cNvPr id="3" name="Content Placeholder 2">
            <a:extLst>
              <a:ext uri="{FF2B5EF4-FFF2-40B4-BE49-F238E27FC236}">
                <a16:creationId xmlns:a16="http://schemas.microsoft.com/office/drawing/2014/main" id="{4FE7007D-0F23-420F-BD27-D576FA2FACB6}"/>
              </a:ext>
            </a:extLst>
          </p:cNvPr>
          <p:cNvSpPr>
            <a:spLocks noGrp="1"/>
          </p:cNvSpPr>
          <p:nvPr>
            <p:ph idx="1"/>
          </p:nvPr>
        </p:nvSpPr>
        <p:spPr>
          <a:xfrm>
            <a:off x="677334" y="1590502"/>
            <a:ext cx="8596668" cy="4926675"/>
          </a:xfrm>
        </p:spPr>
        <p:txBody>
          <a:bodyPr>
            <a:normAutofit/>
          </a:bodyPr>
          <a:lstStyle/>
          <a:p>
            <a:pPr fontAlgn="ctr"/>
            <a:r>
              <a:rPr lang="en-GB" sz="2400" dirty="0"/>
              <a:t>Learning Disabilities</a:t>
            </a:r>
          </a:p>
          <a:p>
            <a:pPr lvl="1" fontAlgn="ctr"/>
            <a:r>
              <a:rPr lang="en-GB" sz="2000" dirty="0"/>
              <a:t>When notified of the death of a child or young person aged 4-17 years who has </a:t>
            </a:r>
            <a:r>
              <a:rPr lang="en-GB" sz="2000" b="1" dirty="0"/>
              <a:t>learning disabilities</a:t>
            </a:r>
            <a:r>
              <a:rPr lang="en-GB" sz="2000" dirty="0"/>
              <a:t>, or is very likely to have learning disabilities but not yet had a formal assessment for this, the </a:t>
            </a:r>
            <a:r>
              <a:rPr lang="en-GB" sz="2000" b="1" i="1" dirty="0"/>
              <a:t>locality CDOP should report that death to the LeDeR programme</a:t>
            </a:r>
          </a:p>
          <a:p>
            <a:pPr fontAlgn="ctr"/>
            <a:r>
              <a:rPr lang="en-GB" sz="2400" dirty="0"/>
              <a:t>Suicide and Self-harm</a:t>
            </a:r>
          </a:p>
          <a:p>
            <a:pPr lvl="1" fontAlgn="ctr"/>
            <a:r>
              <a:rPr lang="en-GB" sz="2000" dirty="0"/>
              <a:t>CDOP will report to the </a:t>
            </a:r>
            <a:r>
              <a:rPr lang="en-GB" sz="2000" b="1" i="1" dirty="0"/>
              <a:t>National Confidential Inquiry into Suicide and Homicide by People with Mental Illness </a:t>
            </a:r>
            <a:r>
              <a:rPr lang="en-GB" sz="2000" dirty="0"/>
              <a:t>in all cases of child death that they believe might be due to suicide or self-harm</a:t>
            </a:r>
          </a:p>
          <a:p>
            <a:pPr fontAlgn="ctr"/>
            <a:endParaRPr lang="en-GB" sz="2400" dirty="0"/>
          </a:p>
          <a:p>
            <a:endParaRPr lang="en-GB" sz="2400" dirty="0"/>
          </a:p>
        </p:txBody>
      </p:sp>
    </p:spTree>
    <p:extLst>
      <p:ext uri="{BB962C8B-B14F-4D97-AF65-F5344CB8AC3E}">
        <p14:creationId xmlns:p14="http://schemas.microsoft.com/office/powerpoint/2010/main" val="280153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C272-F9FA-49B7-8B2C-985B02559C4D}"/>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4F9BD904-9C08-40C7-BA3B-DCEABDD4708F}"/>
              </a:ext>
            </a:extLst>
          </p:cNvPr>
          <p:cNvSpPr>
            <a:spLocks noGrp="1"/>
          </p:cNvSpPr>
          <p:nvPr>
            <p:ph idx="1"/>
          </p:nvPr>
        </p:nvSpPr>
        <p:spPr/>
        <p:txBody>
          <a:bodyPr>
            <a:normAutofit/>
          </a:bodyPr>
          <a:lstStyle/>
          <a:p>
            <a:r>
              <a:rPr lang="en-GB" sz="2400" dirty="0"/>
              <a:t>Shift of lead responsibility from Department for Education to Department of Health and Social Care</a:t>
            </a:r>
          </a:p>
          <a:p>
            <a:r>
              <a:rPr lang="en-GB" sz="2400" dirty="0"/>
              <a:t>Larger footprint of the CDOPS with a minimum 60 caseload with enabling legislation to allow two or more areas to deliver CDR functions together</a:t>
            </a:r>
          </a:p>
          <a:p>
            <a:r>
              <a:rPr lang="en-GB" sz="2400" dirty="0"/>
              <a:t>Development of a new “key worker” role to act as a single point of contact with the bereaved for information on the child death review process, and who can signpost them to sources of support.</a:t>
            </a:r>
          </a:p>
          <a:p>
            <a:endParaRPr lang="en-GB" sz="2400" dirty="0"/>
          </a:p>
        </p:txBody>
      </p:sp>
    </p:spTree>
    <p:extLst>
      <p:ext uri="{BB962C8B-B14F-4D97-AF65-F5344CB8AC3E}">
        <p14:creationId xmlns:p14="http://schemas.microsoft.com/office/powerpoint/2010/main" val="38632890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0FD90F-40BE-4A90-AD02-438148DEC166}"/>
              </a:ext>
            </a:extLst>
          </p:cNvPr>
          <p:cNvSpPr>
            <a:spLocks noGrp="1"/>
          </p:cNvSpPr>
          <p:nvPr>
            <p:ph type="title"/>
          </p:nvPr>
        </p:nvSpPr>
        <p:spPr/>
        <p:txBody>
          <a:bodyPr>
            <a:normAutofit/>
          </a:bodyPr>
          <a:lstStyle/>
          <a:p>
            <a:r>
              <a:rPr lang="en-GB" sz="4000" dirty="0"/>
              <a:t>CDOP Purpose (Final Stage of the CDR Process)</a:t>
            </a:r>
          </a:p>
        </p:txBody>
      </p:sp>
      <p:sp>
        <p:nvSpPr>
          <p:cNvPr id="8" name="Content Placeholder 7">
            <a:extLst>
              <a:ext uri="{FF2B5EF4-FFF2-40B4-BE49-F238E27FC236}">
                <a16:creationId xmlns:a16="http://schemas.microsoft.com/office/drawing/2014/main" id="{785EAC67-ACDC-46E4-B0F9-4BFC7009CFCC}"/>
              </a:ext>
            </a:extLst>
          </p:cNvPr>
          <p:cNvSpPr>
            <a:spLocks noGrp="1"/>
          </p:cNvSpPr>
          <p:nvPr>
            <p:ph idx="1"/>
          </p:nvPr>
        </p:nvSpPr>
        <p:spPr/>
        <p:txBody>
          <a:bodyPr>
            <a:normAutofit fontScale="92500"/>
          </a:bodyPr>
          <a:lstStyle/>
          <a:p>
            <a:r>
              <a:rPr lang="en-GB" sz="2600" dirty="0"/>
              <a:t>To identify any matters relating to the death, or deaths, that are relevant to the welfare of children in the area or to public health and safety</a:t>
            </a:r>
          </a:p>
          <a:p>
            <a:r>
              <a:rPr lang="en-GB" sz="2600" dirty="0"/>
              <a:t>To consider whether action should be taken in relation to any matters identified. </a:t>
            </a:r>
          </a:p>
          <a:p>
            <a:r>
              <a:rPr lang="en-GB" sz="2600" dirty="0"/>
              <a:t>To prepare and publish reports on: </a:t>
            </a:r>
          </a:p>
          <a:p>
            <a:pPr lvl="1"/>
            <a:r>
              <a:rPr lang="en-GB" sz="2400" dirty="0"/>
              <a:t>what has been done as a result of the child death review</a:t>
            </a:r>
          </a:p>
          <a:p>
            <a:pPr lvl="1"/>
            <a:r>
              <a:rPr lang="en-GB" sz="2400" dirty="0"/>
              <a:t>how effective the arrangements have been in practice; </a:t>
            </a:r>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101082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01FB-17F3-4D79-A4BD-166CAAF9FF6E}"/>
              </a:ext>
            </a:extLst>
          </p:cNvPr>
          <p:cNvSpPr>
            <a:spLocks noGrp="1"/>
          </p:cNvSpPr>
          <p:nvPr>
            <p:ph type="title"/>
          </p:nvPr>
        </p:nvSpPr>
        <p:spPr/>
        <p:txBody>
          <a:bodyPr/>
          <a:lstStyle/>
          <a:p>
            <a:r>
              <a:rPr lang="en-GB" dirty="0"/>
              <a:t>CDOP role and membership</a:t>
            </a:r>
          </a:p>
        </p:txBody>
      </p:sp>
      <p:sp>
        <p:nvSpPr>
          <p:cNvPr id="3" name="Content Placeholder 2">
            <a:extLst>
              <a:ext uri="{FF2B5EF4-FFF2-40B4-BE49-F238E27FC236}">
                <a16:creationId xmlns:a16="http://schemas.microsoft.com/office/drawing/2014/main" id="{541A3F04-BD18-4ABC-B7DB-1201928783C9}"/>
              </a:ext>
            </a:extLst>
          </p:cNvPr>
          <p:cNvSpPr>
            <a:spLocks noGrp="1"/>
          </p:cNvSpPr>
          <p:nvPr>
            <p:ph idx="1"/>
          </p:nvPr>
        </p:nvSpPr>
        <p:spPr/>
        <p:txBody>
          <a:bodyPr>
            <a:normAutofit fontScale="92500"/>
          </a:bodyPr>
          <a:lstStyle/>
          <a:p>
            <a:r>
              <a:rPr lang="en-GB" sz="2400" dirty="0"/>
              <a:t>A </a:t>
            </a:r>
            <a:r>
              <a:rPr lang="en-GB" sz="2400" b="1" i="1" dirty="0"/>
              <a:t>multi-agency panel </a:t>
            </a:r>
            <a:r>
              <a:rPr lang="en-GB" sz="2400" dirty="0"/>
              <a:t>set up by Child Death Review Partners </a:t>
            </a:r>
          </a:p>
          <a:p>
            <a:r>
              <a:rPr lang="en-GB" sz="2400" dirty="0"/>
              <a:t>review the deaths of all children </a:t>
            </a:r>
            <a:r>
              <a:rPr lang="en-GB" sz="2400" b="1" dirty="0"/>
              <a:t>normally resident </a:t>
            </a:r>
            <a:r>
              <a:rPr lang="en-GB" sz="2400" dirty="0"/>
              <a:t>in that area </a:t>
            </a:r>
          </a:p>
          <a:p>
            <a:r>
              <a:rPr lang="en-GB" sz="2400" dirty="0"/>
              <a:t>Death of any live-born baby where a death certificate has been issued </a:t>
            </a:r>
            <a:endParaRPr lang="en-GB" sz="3200" dirty="0"/>
          </a:p>
          <a:p>
            <a:r>
              <a:rPr lang="en-GB" sz="2400" dirty="0"/>
              <a:t>Attended by senior professionals across agencies </a:t>
            </a:r>
            <a:r>
              <a:rPr lang="en-GB" sz="2400" b="1" i="1" dirty="0"/>
              <a:t>who have had no involvement in the case </a:t>
            </a:r>
          </a:p>
          <a:p>
            <a:r>
              <a:rPr lang="en-GB" sz="2400" b="1" dirty="0"/>
              <a:t>Local Authorities and Clinical Commissioning Groups </a:t>
            </a:r>
            <a:r>
              <a:rPr lang="en-GB" sz="2400" dirty="0"/>
              <a:t>to make arrangements for CDOP</a:t>
            </a:r>
          </a:p>
          <a:p>
            <a:endParaRPr lang="en-GB" sz="2400" dirty="0"/>
          </a:p>
        </p:txBody>
      </p:sp>
    </p:spTree>
    <p:extLst>
      <p:ext uri="{BB962C8B-B14F-4D97-AF65-F5344CB8AC3E}">
        <p14:creationId xmlns:p14="http://schemas.microsoft.com/office/powerpoint/2010/main" val="71551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F2F7B-0BBD-4A1D-901A-CF9772FA8C62}"/>
              </a:ext>
            </a:extLst>
          </p:cNvPr>
          <p:cNvSpPr>
            <a:spLocks noGrp="1"/>
          </p:cNvSpPr>
          <p:nvPr>
            <p:ph type="title"/>
          </p:nvPr>
        </p:nvSpPr>
        <p:spPr/>
        <p:txBody>
          <a:bodyPr/>
          <a:lstStyle/>
          <a:p>
            <a:r>
              <a:rPr lang="en-GB" dirty="0"/>
              <a:t>Child Death Review Meeting (CDRM)</a:t>
            </a:r>
          </a:p>
        </p:txBody>
      </p:sp>
      <p:sp>
        <p:nvSpPr>
          <p:cNvPr id="3" name="Content Placeholder 2">
            <a:extLst>
              <a:ext uri="{FF2B5EF4-FFF2-40B4-BE49-F238E27FC236}">
                <a16:creationId xmlns:a16="http://schemas.microsoft.com/office/drawing/2014/main" id="{AA87235C-2FCB-42AA-B888-22B21054583A}"/>
              </a:ext>
            </a:extLst>
          </p:cNvPr>
          <p:cNvSpPr>
            <a:spLocks noGrp="1"/>
          </p:cNvSpPr>
          <p:nvPr>
            <p:ph idx="1"/>
          </p:nvPr>
        </p:nvSpPr>
        <p:spPr>
          <a:xfrm>
            <a:off x="677334" y="1618211"/>
            <a:ext cx="8596668" cy="4423151"/>
          </a:xfrm>
        </p:spPr>
        <p:txBody>
          <a:bodyPr>
            <a:normAutofit fontScale="92500" lnSpcReduction="20000"/>
          </a:bodyPr>
          <a:lstStyle/>
          <a:p>
            <a:r>
              <a:rPr lang="en-GB" sz="2400" b="1" i="1" dirty="0"/>
              <a:t>multi-professional meeting </a:t>
            </a:r>
            <a:r>
              <a:rPr lang="en-GB" sz="2400" dirty="0"/>
              <a:t>where all matters relating to an individual child’s death are discussed by the professionals </a:t>
            </a:r>
            <a:r>
              <a:rPr lang="en-GB" sz="2400" b="1" i="1" dirty="0"/>
              <a:t>directly involved in the care of that child and </a:t>
            </a:r>
            <a:r>
              <a:rPr lang="en-GB" sz="2400" b="1" dirty="0"/>
              <a:t>any professionals involved in the investigation into his or her death</a:t>
            </a:r>
            <a:r>
              <a:rPr lang="en-GB" sz="2400" dirty="0"/>
              <a:t>. </a:t>
            </a:r>
          </a:p>
          <a:p>
            <a:r>
              <a:rPr lang="en-GB" sz="2400" dirty="0"/>
              <a:t>Should be </a:t>
            </a:r>
            <a:r>
              <a:rPr lang="en-GB" sz="2400" b="1" i="1" dirty="0"/>
              <a:t>“ flexible and proportionate”</a:t>
            </a:r>
          </a:p>
          <a:p>
            <a:r>
              <a:rPr lang="en-GB" sz="2400" dirty="0"/>
              <a:t>already occurs in different formats e.g.: mortality and morbidity meeting, perinatal mortality meeting, local case discussion, the final case discussion (SUDI). </a:t>
            </a:r>
          </a:p>
          <a:p>
            <a:r>
              <a:rPr lang="en-GB" sz="2400" dirty="0"/>
              <a:t>In different settings the meeting might discuss one child or several children. </a:t>
            </a:r>
          </a:p>
          <a:p>
            <a:r>
              <a:rPr lang="en-GB" sz="2400" dirty="0"/>
              <a:t>outcome of the child death review meeting (draft Analysis Form (C)) should be </a:t>
            </a:r>
            <a:r>
              <a:rPr lang="en-GB" sz="2400" b="1" i="1" dirty="0"/>
              <a:t>forwarded to the relevant CDOP, </a:t>
            </a:r>
            <a:r>
              <a:rPr lang="en-GB" sz="2400" i="1" dirty="0"/>
              <a:t>to</a:t>
            </a:r>
            <a:r>
              <a:rPr lang="en-GB" sz="2400" dirty="0"/>
              <a:t> provide a </a:t>
            </a:r>
            <a:r>
              <a:rPr lang="en-GB" sz="2400" b="1" i="1" dirty="0"/>
              <a:t>“standardised output “</a:t>
            </a:r>
          </a:p>
          <a:p>
            <a:endParaRPr lang="en-GB" sz="2400" b="1" i="1" dirty="0"/>
          </a:p>
          <a:p>
            <a:pPr marL="0" indent="0">
              <a:buNone/>
            </a:pPr>
            <a:endParaRPr lang="en-GB" sz="2400" dirty="0"/>
          </a:p>
          <a:p>
            <a:endParaRPr lang="en-GB" sz="2400" dirty="0"/>
          </a:p>
          <a:p>
            <a:endParaRPr lang="en-GB" sz="2400" dirty="0"/>
          </a:p>
        </p:txBody>
      </p:sp>
    </p:spTree>
    <p:extLst>
      <p:ext uri="{BB962C8B-B14F-4D97-AF65-F5344CB8AC3E}">
        <p14:creationId xmlns:p14="http://schemas.microsoft.com/office/powerpoint/2010/main" val="264477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8B8E9-6C03-4B46-BC12-0C10BEAE9963}"/>
              </a:ext>
            </a:extLst>
          </p:cNvPr>
          <p:cNvSpPr>
            <a:spLocks noGrp="1"/>
          </p:cNvSpPr>
          <p:nvPr>
            <p:ph type="title"/>
          </p:nvPr>
        </p:nvSpPr>
        <p:spPr/>
        <p:txBody>
          <a:bodyPr/>
          <a:lstStyle/>
          <a:p>
            <a:r>
              <a:rPr lang="en-GB" dirty="0"/>
              <a:t>Child Death Review Meeting (CDRM) Purpose:</a:t>
            </a:r>
          </a:p>
        </p:txBody>
      </p:sp>
      <p:sp>
        <p:nvSpPr>
          <p:cNvPr id="3" name="Content Placeholder 2">
            <a:extLst>
              <a:ext uri="{FF2B5EF4-FFF2-40B4-BE49-F238E27FC236}">
                <a16:creationId xmlns:a16="http://schemas.microsoft.com/office/drawing/2014/main" id="{4374E0DD-8CE3-4B74-83F6-19A326D5C154}"/>
              </a:ext>
            </a:extLst>
          </p:cNvPr>
          <p:cNvSpPr>
            <a:spLocks noGrp="1"/>
          </p:cNvSpPr>
          <p:nvPr>
            <p:ph idx="1"/>
          </p:nvPr>
        </p:nvSpPr>
        <p:spPr/>
        <p:txBody>
          <a:bodyPr>
            <a:normAutofit/>
          </a:bodyPr>
          <a:lstStyle/>
          <a:p>
            <a:r>
              <a:rPr lang="en-GB" sz="2000" dirty="0"/>
              <a:t>to review the background history, treatment, and outcomes of investigations, to determine, as far as is possible, the likely cause of death; </a:t>
            </a:r>
          </a:p>
          <a:p>
            <a:r>
              <a:rPr lang="en-GB" sz="2000" dirty="0"/>
              <a:t>to ascertain contributory and modifiable factors across domains specific to the child, the social and physical environment, and service delivery; </a:t>
            </a:r>
          </a:p>
          <a:p>
            <a:r>
              <a:rPr lang="en-GB" sz="2000" dirty="0"/>
              <a:t>to describe any learning arising from the death and, where appropriate, to identify any actions that should be taken by any of the organisations involved to improve the safety or welfare of children or the child death review process; </a:t>
            </a:r>
          </a:p>
          <a:p>
            <a:r>
              <a:rPr lang="en-GB" sz="2000" dirty="0"/>
              <a:t>to review the support provided to the family </a:t>
            </a:r>
          </a:p>
          <a:p>
            <a:endParaRPr lang="en-GB" sz="2000" dirty="0"/>
          </a:p>
        </p:txBody>
      </p:sp>
    </p:spTree>
    <p:extLst>
      <p:ext uri="{BB962C8B-B14F-4D97-AF65-F5344CB8AC3E}">
        <p14:creationId xmlns:p14="http://schemas.microsoft.com/office/powerpoint/2010/main" val="12316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73D4-681B-495B-9849-CB3FBB9953CF}"/>
              </a:ext>
            </a:extLst>
          </p:cNvPr>
          <p:cNvSpPr>
            <a:spLocks noGrp="1"/>
          </p:cNvSpPr>
          <p:nvPr>
            <p:ph type="title"/>
          </p:nvPr>
        </p:nvSpPr>
        <p:spPr/>
        <p:txBody>
          <a:bodyPr>
            <a:normAutofit fontScale="90000"/>
          </a:bodyPr>
          <a:lstStyle/>
          <a:p>
            <a:r>
              <a:rPr lang="en-GB" dirty="0"/>
              <a:t>Revision of additional requirements to address “complex” circumstances, including:</a:t>
            </a:r>
            <a:br>
              <a:rPr lang="en-GB" dirty="0"/>
            </a:br>
            <a:endParaRPr lang="en-GB" dirty="0"/>
          </a:p>
        </p:txBody>
      </p:sp>
      <p:sp>
        <p:nvSpPr>
          <p:cNvPr id="3" name="Content Placeholder 2">
            <a:extLst>
              <a:ext uri="{FF2B5EF4-FFF2-40B4-BE49-F238E27FC236}">
                <a16:creationId xmlns:a16="http://schemas.microsoft.com/office/drawing/2014/main" id="{4A84A666-E3B1-4C18-9E85-F340268EC9ED}"/>
              </a:ext>
            </a:extLst>
          </p:cNvPr>
          <p:cNvSpPr>
            <a:spLocks noGrp="1"/>
          </p:cNvSpPr>
          <p:nvPr>
            <p:ph idx="1"/>
          </p:nvPr>
        </p:nvSpPr>
        <p:spPr/>
        <p:txBody>
          <a:bodyPr>
            <a:normAutofit/>
          </a:bodyPr>
          <a:lstStyle/>
          <a:p>
            <a:pPr lvl="1"/>
            <a:r>
              <a:rPr lang="en-GB" sz="2800" dirty="0"/>
              <a:t>Deaths of UK-resident children overseas</a:t>
            </a:r>
          </a:p>
          <a:p>
            <a:pPr lvl="1"/>
            <a:r>
              <a:rPr lang="en-GB" sz="2800" dirty="0"/>
              <a:t>deaths of children with learning disabilities (LeDeR)</a:t>
            </a:r>
          </a:p>
          <a:p>
            <a:pPr lvl="1"/>
            <a:r>
              <a:rPr lang="en-GB" sz="2800" dirty="0"/>
              <a:t>Deaths from suicide</a:t>
            </a:r>
          </a:p>
          <a:p>
            <a:pPr lvl="1"/>
            <a:r>
              <a:rPr lang="en-GB" sz="2800" dirty="0"/>
              <a:t>Deaths of children in adult healthcare settings</a:t>
            </a:r>
          </a:p>
          <a:p>
            <a:pPr lvl="1"/>
            <a:r>
              <a:rPr lang="en-GB" sz="2800" dirty="0"/>
              <a:t>Deaths in inpatient mental health settings</a:t>
            </a:r>
          </a:p>
          <a:p>
            <a:pPr lvl="1"/>
            <a:r>
              <a:rPr lang="en-GB" sz="2800" dirty="0"/>
              <a:t>Deaths in custody</a:t>
            </a:r>
          </a:p>
          <a:p>
            <a:endParaRPr lang="en-GB" sz="3200" dirty="0"/>
          </a:p>
        </p:txBody>
      </p:sp>
    </p:spTree>
    <p:extLst>
      <p:ext uri="{BB962C8B-B14F-4D97-AF65-F5344CB8AC3E}">
        <p14:creationId xmlns:p14="http://schemas.microsoft.com/office/powerpoint/2010/main" val="51136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B02D7-1649-463F-B5E3-A850EB8FCEE7}"/>
              </a:ext>
            </a:extLst>
          </p:cNvPr>
          <p:cNvSpPr>
            <a:spLocks noGrp="1"/>
          </p:cNvSpPr>
          <p:nvPr>
            <p:ph type="title"/>
          </p:nvPr>
        </p:nvSpPr>
        <p:spPr/>
        <p:txBody>
          <a:bodyPr/>
          <a:lstStyle/>
          <a:p>
            <a:r>
              <a:rPr lang="en-GB" dirty="0"/>
              <a:t>Themed Panels (suggested)</a:t>
            </a:r>
          </a:p>
        </p:txBody>
      </p:sp>
      <p:sp>
        <p:nvSpPr>
          <p:cNvPr id="3" name="Content Placeholder 2">
            <a:extLst>
              <a:ext uri="{FF2B5EF4-FFF2-40B4-BE49-F238E27FC236}">
                <a16:creationId xmlns:a16="http://schemas.microsoft.com/office/drawing/2014/main" id="{67CF27F6-A870-46F3-B1E5-A79A4EE35271}"/>
              </a:ext>
            </a:extLst>
          </p:cNvPr>
          <p:cNvSpPr>
            <a:spLocks noGrp="1"/>
          </p:cNvSpPr>
          <p:nvPr>
            <p:ph idx="1"/>
          </p:nvPr>
        </p:nvSpPr>
        <p:spPr>
          <a:xfrm>
            <a:off x="677334" y="1678450"/>
            <a:ext cx="8596668" cy="3880773"/>
          </a:xfrm>
        </p:spPr>
        <p:txBody>
          <a:bodyPr>
            <a:normAutofit lnSpcReduction="10000"/>
          </a:bodyPr>
          <a:lstStyle/>
          <a:p>
            <a:pPr fontAlgn="ctr"/>
            <a:r>
              <a:rPr lang="en-GB" sz="2400" dirty="0"/>
              <a:t>neonates</a:t>
            </a:r>
          </a:p>
          <a:p>
            <a:pPr fontAlgn="ctr"/>
            <a:r>
              <a:rPr lang="en-GB" sz="2400" dirty="0"/>
              <a:t>sudden unexpected deaths in infancy</a:t>
            </a:r>
          </a:p>
          <a:p>
            <a:pPr fontAlgn="ctr"/>
            <a:r>
              <a:rPr lang="en-GB" sz="2400" dirty="0"/>
              <a:t>suicides </a:t>
            </a:r>
          </a:p>
          <a:p>
            <a:pPr fontAlgn="ctr"/>
            <a:r>
              <a:rPr lang="en-GB" sz="2400" dirty="0"/>
              <a:t>cardiac</a:t>
            </a:r>
          </a:p>
          <a:p>
            <a:pPr fontAlgn="ctr"/>
            <a:r>
              <a:rPr lang="en-GB" sz="2400" dirty="0"/>
              <a:t>trauma</a:t>
            </a:r>
          </a:p>
          <a:p>
            <a:pPr fontAlgn="ctr"/>
            <a:r>
              <a:rPr lang="en-GB" sz="2400" dirty="0"/>
              <a:t>deaths in children with learning disabilities</a:t>
            </a:r>
          </a:p>
          <a:p>
            <a:pPr fontAlgn="ctr"/>
            <a:r>
              <a:rPr lang="en-GB" sz="2400" dirty="0"/>
              <a:t>Themed panels should have relevant co-opted experts</a:t>
            </a:r>
          </a:p>
          <a:p>
            <a:r>
              <a:rPr lang="en-GB" sz="2400" dirty="0"/>
              <a:t>What are the local implications?</a:t>
            </a:r>
          </a:p>
          <a:p>
            <a:endParaRPr lang="en-GB" sz="2400" dirty="0"/>
          </a:p>
        </p:txBody>
      </p:sp>
    </p:spTree>
    <p:extLst>
      <p:ext uri="{BB962C8B-B14F-4D97-AF65-F5344CB8AC3E}">
        <p14:creationId xmlns:p14="http://schemas.microsoft.com/office/powerpoint/2010/main" val="390264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66A5-5EC0-48E3-B7C9-674AA990D520}"/>
              </a:ext>
            </a:extLst>
          </p:cNvPr>
          <p:cNvSpPr>
            <a:spLocks noGrp="1"/>
          </p:cNvSpPr>
          <p:nvPr>
            <p:ph type="title"/>
          </p:nvPr>
        </p:nvSpPr>
        <p:spPr/>
        <p:txBody>
          <a:bodyPr/>
          <a:lstStyle/>
          <a:p>
            <a:r>
              <a:rPr lang="en-GB" dirty="0"/>
              <a:t>Key roles</a:t>
            </a:r>
          </a:p>
        </p:txBody>
      </p:sp>
      <p:sp>
        <p:nvSpPr>
          <p:cNvPr id="3" name="Content Placeholder 2">
            <a:extLst>
              <a:ext uri="{FF2B5EF4-FFF2-40B4-BE49-F238E27FC236}">
                <a16:creationId xmlns:a16="http://schemas.microsoft.com/office/drawing/2014/main" id="{7AFC9E39-88CB-4436-B457-2F0CCC92552E}"/>
              </a:ext>
            </a:extLst>
          </p:cNvPr>
          <p:cNvSpPr>
            <a:spLocks noGrp="1"/>
          </p:cNvSpPr>
          <p:nvPr>
            <p:ph idx="1"/>
          </p:nvPr>
        </p:nvSpPr>
        <p:spPr>
          <a:xfrm>
            <a:off x="677334" y="1639659"/>
            <a:ext cx="8596668" cy="5010523"/>
          </a:xfrm>
        </p:spPr>
        <p:txBody>
          <a:bodyPr>
            <a:normAutofit lnSpcReduction="10000"/>
          </a:bodyPr>
          <a:lstStyle/>
          <a:p>
            <a:r>
              <a:rPr lang="en-GB" sz="2400" b="1" dirty="0"/>
              <a:t>Designated Doctor for Children’s Deaths </a:t>
            </a:r>
            <a:r>
              <a:rPr lang="en-GB" sz="2400" dirty="0"/>
              <a:t>a senior paediatrician has responsibility for:</a:t>
            </a:r>
          </a:p>
          <a:p>
            <a:pPr lvl="1"/>
            <a:r>
              <a:rPr lang="en-GB" sz="2000" dirty="0"/>
              <a:t> the child death review process and advising the CDOP in relation to themed panels</a:t>
            </a:r>
          </a:p>
          <a:p>
            <a:pPr lvl="1"/>
            <a:r>
              <a:rPr lang="en-GB" sz="2000" dirty="0"/>
              <a:t>co-ordinating responses and health input to the child death review process, across a specified locality or region. </a:t>
            </a:r>
          </a:p>
          <a:p>
            <a:r>
              <a:rPr lang="en-GB" sz="2400" dirty="0"/>
              <a:t>CDOP should be </a:t>
            </a:r>
            <a:r>
              <a:rPr lang="en-GB" sz="2400" b="1" dirty="0"/>
              <a:t>chaired by someone independent of the key service providers</a:t>
            </a:r>
            <a:r>
              <a:rPr lang="en-GB" sz="2400" dirty="0"/>
              <a:t> in the area.</a:t>
            </a:r>
          </a:p>
          <a:p>
            <a:r>
              <a:rPr lang="en-GB" sz="2400" b="1" dirty="0"/>
              <a:t>Key worker - </a:t>
            </a:r>
            <a:r>
              <a:rPr lang="en-GB" sz="2400" dirty="0"/>
              <a:t>acts as a single point of contact for the bereaved family</a:t>
            </a:r>
          </a:p>
          <a:p>
            <a:pPr lvl="1"/>
            <a:r>
              <a:rPr lang="en-GB" sz="2000" dirty="0"/>
              <a:t> for information on the child death review process</a:t>
            </a:r>
          </a:p>
          <a:p>
            <a:pPr lvl="1"/>
            <a:r>
              <a:rPr lang="en-GB" sz="2000" dirty="0"/>
              <a:t>can signpost them to sources of support</a:t>
            </a:r>
          </a:p>
          <a:p>
            <a:r>
              <a:rPr lang="en-GB" sz="2400" dirty="0"/>
              <a:t>What are the local implications?</a:t>
            </a:r>
          </a:p>
          <a:p>
            <a:endParaRPr lang="en-GB" sz="2400" dirty="0"/>
          </a:p>
        </p:txBody>
      </p:sp>
    </p:spTree>
    <p:extLst>
      <p:ext uri="{BB962C8B-B14F-4D97-AF65-F5344CB8AC3E}">
        <p14:creationId xmlns:p14="http://schemas.microsoft.com/office/powerpoint/2010/main" val="25996310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781</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PowerPoint Presentation</vt:lpstr>
      <vt:lpstr>Overview</vt:lpstr>
      <vt:lpstr>CDOP Purpose (Final Stage of the CDR Process)</vt:lpstr>
      <vt:lpstr>CDOP role and membership</vt:lpstr>
      <vt:lpstr>Child Death Review Meeting (CDRM)</vt:lpstr>
      <vt:lpstr>Child Death Review Meeting (CDRM) Purpose:</vt:lpstr>
      <vt:lpstr>Revision of additional requirements to address “complex” circumstances, including: </vt:lpstr>
      <vt:lpstr>Themed Panels (suggested)</vt:lpstr>
      <vt:lpstr>Key roles</vt:lpstr>
      <vt:lpstr>CDOP Footprints</vt:lpstr>
      <vt:lpstr>Connections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Country Strategic CDOP: Options for consideration</dc:title>
  <dc:creator>mike leaf</dc:creator>
  <cp:lastModifiedBy>Caroline Bennett</cp:lastModifiedBy>
  <cp:revision>6</cp:revision>
  <dcterms:created xsi:type="dcterms:W3CDTF">2018-11-14T16:29:16Z</dcterms:created>
  <dcterms:modified xsi:type="dcterms:W3CDTF">2019-02-04T15:34:17Z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354ca5-015e-47ab-9fdb-c0a8323bc23e_Enabled">
    <vt:lpwstr>True</vt:lpwstr>
  </property>
  <property fmtid="{D5CDD505-2E9C-101B-9397-08002B2CF9AE}" pid="3" name="MSIP_Label_d0354ca5-015e-47ab-9fdb-c0a8323bc23e_SiteId">
    <vt:lpwstr>07ebc6c3-7074-4387-a625-b9d918ba4a97</vt:lpwstr>
  </property>
  <property fmtid="{D5CDD505-2E9C-101B-9397-08002B2CF9AE}" pid="4" name="MSIP_Label_d0354ca5-015e-47ab-9fdb-c0a8323bc23e_Owner">
    <vt:lpwstr>Majel.McGranahan@wolverhampton.gov.uk</vt:lpwstr>
  </property>
  <property fmtid="{D5CDD505-2E9C-101B-9397-08002B2CF9AE}" pid="5" name="MSIP_Label_d0354ca5-015e-47ab-9fdb-c0a8323bc23e_SetDate">
    <vt:lpwstr>2018-11-15T14:25:58.6138930Z</vt:lpwstr>
  </property>
  <property fmtid="{D5CDD505-2E9C-101B-9397-08002B2CF9AE}" pid="6" name="MSIP_Label_d0354ca5-015e-47ab-9fdb-c0a8323bc23e_Name">
    <vt:lpwstr>NO MARKING</vt:lpwstr>
  </property>
  <property fmtid="{D5CDD505-2E9C-101B-9397-08002B2CF9AE}" pid="7" name="MSIP_Label_d0354ca5-015e-47ab-9fdb-c0a8323bc23e_Application">
    <vt:lpwstr>Microsoft Azure Information Protection</vt:lpwstr>
  </property>
  <property fmtid="{D5CDD505-2E9C-101B-9397-08002B2CF9AE}" pid="8" name="MSIP_Label_d0354ca5-015e-47ab-9fdb-c0a8323bc23e_Extended_MSFT_Method">
    <vt:lpwstr>Manual</vt:lpwstr>
  </property>
  <property fmtid="{D5CDD505-2E9C-101B-9397-08002B2CF9AE}" pid="9" name="Sensitivity">
    <vt:lpwstr>NO MARKING</vt:lpwstr>
  </property>
</Properties>
</file>